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 id="263"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43" autoAdjust="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365288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337976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341731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423333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32235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8013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126006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4548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305198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179902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12C358E-87EA-4A6C-94BF-A1FAC760C17D}"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38EA824-75C8-4949-8FE4-3A69230EA62C}" type="slidenum">
              <a:rPr lang="de-DE" smtClean="0"/>
              <a:t>‹Nr.›</a:t>
            </a:fld>
            <a:endParaRPr lang="de-DE" dirty="0"/>
          </a:p>
        </p:txBody>
      </p:sp>
    </p:spTree>
    <p:extLst>
      <p:ext uri="{BB962C8B-B14F-4D97-AF65-F5344CB8AC3E}">
        <p14:creationId xmlns:p14="http://schemas.microsoft.com/office/powerpoint/2010/main" val="174709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C358E-87EA-4A6C-94BF-A1FAC760C17D}" type="datetimeFigureOut">
              <a:rPr lang="de-DE" smtClean="0"/>
              <a:t>12.02.2020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EA824-75C8-4949-8FE4-3A69230EA62C}" type="slidenum">
              <a:rPr lang="de-DE" smtClean="0"/>
              <a:t>‹Nr.›</a:t>
            </a:fld>
            <a:endParaRPr lang="de-DE" dirty="0"/>
          </a:p>
        </p:txBody>
      </p:sp>
    </p:spTree>
    <p:extLst>
      <p:ext uri="{BB962C8B-B14F-4D97-AF65-F5344CB8AC3E}">
        <p14:creationId xmlns:p14="http://schemas.microsoft.com/office/powerpoint/2010/main" val="233510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de.wikipedia.org/wiki/Stickstoff" TargetMode="External"/><Relationship Id="rId7" Type="http://schemas.openxmlformats.org/officeDocument/2006/relationships/hyperlink" Target="https://de.wikipedia.org/wiki/Wasser" TargetMode="External"/><Relationship Id="rId2" Type="http://schemas.openxmlformats.org/officeDocument/2006/relationships/hyperlink" Target="https://de.wikipedia.org/wiki/Kohlenstoffdioxid" TargetMode="External"/><Relationship Id="rId1" Type="http://schemas.openxmlformats.org/officeDocument/2006/relationships/slideLayout" Target="../slideLayouts/slideLayout2.xml"/><Relationship Id="rId6" Type="http://schemas.openxmlformats.org/officeDocument/2006/relationships/hyperlink" Target="https://de.wikipedia.org/wiki/Kohlenstoffmonoxid" TargetMode="External"/><Relationship Id="rId5" Type="http://schemas.openxmlformats.org/officeDocument/2006/relationships/hyperlink" Target="https://de.wikipedia.org/wiki/Sauerstoff" TargetMode="External"/><Relationship Id="rId4" Type="http://schemas.openxmlformats.org/officeDocument/2006/relationships/hyperlink" Target="https://de.wikipedia.org/wiki/Argon" TargetMode="Externa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google.de/search?safe=strict&amp;q=phoenix+raumsonde+datum&amp;stick=H4sIAAAAAAAAAOPgE-LUz9U3MEpKMSzXEshOttJPLUvNKym2SkksSS1exCpekJGfmpdZoVCUWJpbnJ-XkqoAlCnNBQB8kj_fOQAAAA&amp;sa=X&amp;ved=2ahUKEwi3sLL32IXnAhUR3KQKHXESD-YQ6BMoADASegQIDBAd" TargetMode="External"/><Relationship Id="rId7" Type="http://schemas.openxmlformats.org/officeDocument/2006/relationships/image" Target="../media/image16.jpeg"/><Relationship Id="rId2" Type="http://schemas.openxmlformats.org/officeDocument/2006/relationships/hyperlink" Target="https://de.wikipedia.org/wiki/Phoenix_(Raumsonde)"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google.de/search?safe=strict&amp;q=Delta+II&amp;stick=H4sIAAAAAAAAAOPgE-LUz9U3MEpKMSxXgjDNskwLtWQyyq30k_NzclKTSzLz8_RTy1LzSoqtivKTs1NLFrFyuKTmlCQqeHoCAM4qJRxBAAAA&amp;sa=X&amp;ved=2ahUKEwi3sLL32IXnAhUR3KQKHXESD-YQmxMoATATegQIDBAh" TargetMode="External"/><Relationship Id="rId4" Type="http://schemas.openxmlformats.org/officeDocument/2006/relationships/hyperlink" Target="https://www.google.de/search?safe=strict&amp;q=phoenix+raumsonde+rakete&amp;stick=H4sIAAAAAAAAAOPgE-LUz9U3MEpKMSzXkskot9JPzs_JSU0uyczP008tS80rKbYqyk_OTi1ZxCpRkJGfmpdZoVCUWJpbnJ-XkgpkAWVSAaekTztGAAAA&amp;sa=X&amp;ved=2ahUKEwi3sLL32IXnAhUR3KQKHXESD-YQ6BMoADATegQIDBA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strokramkiste.de/leben"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strokramkiste.de/skorpion"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s in natürlichen Farben, die Daten für das computergenerierte Bild wurden im April 1999 mit dem Mars Global Surveyor aufgenom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21088"/>
            <a:ext cx="2321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swr.de/swraktuell/rheinland-pfalz/Mars-Animation,1544721960082,av-o1079222-img-100~_v-16x9@2dXL_-77ed5d09bafd4e3cf6a5a0264e5e16ea35f149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368" y="84948"/>
            <a:ext cx="3840427"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2555776" y="3573016"/>
            <a:ext cx="2016224" cy="3170099"/>
          </a:xfrm>
          <a:prstGeom prst="rect">
            <a:avLst/>
          </a:prstGeom>
        </p:spPr>
        <p:txBody>
          <a:bodyPr wrap="square">
            <a:spAutoFit/>
          </a:bodyPr>
          <a:lstStyle/>
          <a:p>
            <a:r>
              <a:rPr lang="de-DE" sz="2000" b="1" i="1" dirty="0" smtClean="0">
                <a:effectLst>
                  <a:outerShdw blurRad="38100" dist="38100" dir="2700000" algn="tl">
                    <a:srgbClr val="000000">
                      <a:alpha val="43137"/>
                    </a:srgbClr>
                  </a:outerShdw>
                </a:effectLst>
              </a:rPr>
              <a:t>Wie die                   Marsoberfläche                   ausgesehen haben könnte (rechts), bevor der Planet seine Atmosphäre verlor und zur roten Eiswüste  wurde (links).</a:t>
            </a:r>
            <a:endParaRPr lang="de-DE" sz="2000" b="1" i="1" dirty="0">
              <a:effectLst>
                <a:outerShdw blurRad="38100" dist="38100" dir="2700000" algn="tl">
                  <a:srgbClr val="000000">
                    <a:alpha val="43137"/>
                  </a:srgbClr>
                </a:outerShdw>
              </a:effectLst>
            </a:endParaRPr>
          </a:p>
        </p:txBody>
      </p:sp>
      <p:pic>
        <p:nvPicPr>
          <p:cNvPr id="2054" name="Picture 6" descr="Bildergebnis für m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172" y="3945949"/>
            <a:ext cx="3873232" cy="217626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ldergebnis für m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8640"/>
            <a:ext cx="3672408" cy="205654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ildergebnis für m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3" y="2392093"/>
            <a:ext cx="2504292"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Bildergebnis für mars rieg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8" descr="Bildergebnis für mars rieg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6" name="AutoShape 10" descr="Bildergebnis für mars rieg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 name="AutoShape 12" descr="Bildergebnis für mars riege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 name="AutoShape 14" descr="Bildergebnis für mars riege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 name="AutoShape 16" descr="Bildergebnis für mars riegel"/>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 name="AutoShape 18" descr="Bildergebnis für mars riegel"/>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 name="AutoShape 20" descr="Bildergebnis für mars riege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 name="AutoShape 22" descr="Bildergebnis für mars riegel"/>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3" name="AutoShape 24" descr="Bildergebnis für mars riegel"/>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4" name="AutoShape 26" descr="Bildergebnis für mars riegel"/>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5" name="AutoShape 28" descr="Bildergebnis für mars riegel"/>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6" name="AutoShape 30" descr="Bildergebnis für mars riegel"/>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8" name="AutoShape 32" descr="Bildergebnis für mars riegel"/>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9" name="AutoShape 34" descr="Bildergebnis für mars riegel"/>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0" name="AutoShape 36" descr="Bildergebnis für mars riegel"/>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1" name="AutoShape 38" descr="Bildergebnis für mars riegel"/>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2" name="AutoShape 40" descr="Bildergebnis für mars riegel"/>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3" name="AutoShape 42" descr="Bildergebnis für mars riegel"/>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4" name="AutoShape 44" descr="Bildergebnis für mars riegel"/>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5" name="AutoShape 46" descr="Bildergebnis für mars riegel"/>
          <p:cNvSpPr>
            <a:spLocks noChangeAspect="1" noChangeArrowheads="1"/>
          </p:cNvSpPr>
          <p:nvPr/>
        </p:nvSpPr>
        <p:spPr bwMode="auto">
          <a:xfrm>
            <a:off x="3203575" y="2903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6" name="AutoShape 48" descr="Bildergebnis für mars riegel"/>
          <p:cNvSpPr>
            <a:spLocks noChangeAspect="1" noChangeArrowheads="1"/>
          </p:cNvSpPr>
          <p:nvPr/>
        </p:nvSpPr>
        <p:spPr bwMode="auto">
          <a:xfrm>
            <a:off x="3355975" y="3055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7" name="AutoShape 50" descr="Bildergebnis für mars riegel"/>
          <p:cNvSpPr>
            <a:spLocks noChangeAspect="1" noChangeArrowheads="1"/>
          </p:cNvSpPr>
          <p:nvPr/>
        </p:nvSpPr>
        <p:spPr bwMode="auto">
          <a:xfrm>
            <a:off x="3508375" y="3208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8" name="AutoShape 52" descr="Bildergebnis für mars riegel"/>
          <p:cNvSpPr>
            <a:spLocks noChangeAspect="1" noChangeArrowheads="1"/>
          </p:cNvSpPr>
          <p:nvPr/>
        </p:nvSpPr>
        <p:spPr bwMode="auto">
          <a:xfrm>
            <a:off x="3660775" y="3360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9" name="AutoShape 54" descr="Bildergebnis für mars riegel"/>
          <p:cNvSpPr>
            <a:spLocks noChangeAspect="1" noChangeArrowheads="1"/>
          </p:cNvSpPr>
          <p:nvPr/>
        </p:nvSpPr>
        <p:spPr bwMode="auto">
          <a:xfrm>
            <a:off x="3813175" y="3513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30" name="AutoShape 56" descr="Bildergebnis für mars riegel"/>
          <p:cNvSpPr>
            <a:spLocks noChangeAspect="1" noChangeArrowheads="1"/>
          </p:cNvSpPr>
          <p:nvPr/>
        </p:nvSpPr>
        <p:spPr bwMode="auto">
          <a:xfrm>
            <a:off x="3965575" y="3665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81"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652" y="2301875"/>
            <a:ext cx="4495504"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feil nach rechts 1"/>
          <p:cNvSpPr/>
          <p:nvPr/>
        </p:nvSpPr>
        <p:spPr>
          <a:xfrm>
            <a:off x="4323560" y="4792505"/>
            <a:ext cx="792088" cy="4831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764442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rs Earth Compariso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544" y="3302867"/>
            <a:ext cx="3082616" cy="1893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7/7d/Mars_atmosphere.jpg/260px-Mars_atmo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684" y="386928"/>
            <a:ext cx="24765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2/22/Iceclouds_on_Mars.jpg/240px-Iceclouds_on_M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64" y="4634245"/>
            <a:ext cx="2183100" cy="2028464"/>
          </a:xfrm>
          <a:prstGeom prst="rect">
            <a:avLst/>
          </a:prstGeom>
          <a:noFill/>
          <a:extLst>
            <a:ext uri="{909E8E84-426E-40DD-AFC4-6F175D3DCCD1}">
              <a14:hiddenFill xmlns:a14="http://schemas.microsoft.com/office/drawing/2010/main">
                <a:solidFill>
                  <a:srgbClr val="FFFFFF"/>
                </a:solidFill>
              </a14:hiddenFill>
            </a:ext>
          </a:extLst>
        </p:spPr>
      </p:pic>
      <p:sp>
        <p:nvSpPr>
          <p:cNvPr id="6" name="Pfeil nach rechts 5"/>
          <p:cNvSpPr/>
          <p:nvPr/>
        </p:nvSpPr>
        <p:spPr>
          <a:xfrm>
            <a:off x="2446766" y="5373216"/>
            <a:ext cx="1674440" cy="99019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p:cNvSpPr txBox="1"/>
          <p:nvPr/>
        </p:nvSpPr>
        <p:spPr>
          <a:xfrm>
            <a:off x="4179354" y="5373216"/>
            <a:ext cx="2239330" cy="1384995"/>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de-DE" sz="2800" b="1" i="1" dirty="0" smtClean="0">
                <a:effectLst>
                  <a:outerShdw blurRad="38100" dist="38100" dir="2700000" algn="tl">
                    <a:srgbClr val="000000">
                      <a:alpha val="43137"/>
                    </a:srgbClr>
                  </a:outerShdw>
                </a:effectLst>
              </a:rPr>
              <a:t>Eiswolken über dem Mars 1997</a:t>
            </a:r>
            <a:endParaRPr lang="de-DE" sz="2800" b="1" i="1" dirty="0">
              <a:effectLst>
                <a:outerShdw blurRad="38100" dist="38100" dir="2700000" algn="tl">
                  <a:srgbClr val="000000">
                    <a:alpha val="43137"/>
                  </a:srgbClr>
                </a:outerShdw>
              </a:effectLst>
            </a:endParaRPr>
          </a:p>
        </p:txBody>
      </p:sp>
      <p:sp>
        <p:nvSpPr>
          <p:cNvPr id="10" name="Pfeil nach links 9"/>
          <p:cNvSpPr/>
          <p:nvPr/>
        </p:nvSpPr>
        <p:spPr>
          <a:xfrm>
            <a:off x="4932040" y="1175264"/>
            <a:ext cx="1486644" cy="98138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p:cNvSpPr/>
          <p:nvPr/>
        </p:nvSpPr>
        <p:spPr>
          <a:xfrm>
            <a:off x="1043608" y="386928"/>
            <a:ext cx="3827542" cy="3108543"/>
          </a:xfrm>
          <a:prstGeom prst="rect">
            <a:avLst/>
          </a:prstGeom>
        </p:spPr>
        <p:style>
          <a:lnRef idx="2">
            <a:schemeClr val="dk1"/>
          </a:lnRef>
          <a:fillRef idx="1003">
            <a:schemeClr val="dk2"/>
          </a:fillRef>
          <a:effectRef idx="0">
            <a:schemeClr val="dk1"/>
          </a:effectRef>
          <a:fontRef idx="minor">
            <a:schemeClr val="dk1"/>
          </a:fontRef>
        </p:style>
        <p:txBody>
          <a:bodyPr wrap="square">
            <a:spAutoFit/>
          </a:bodyPr>
          <a:lstStyle/>
          <a:p>
            <a:pPr lvl="0"/>
            <a:r>
              <a:rPr lang="de-DE" sz="2800" b="1" i="1" dirty="0">
                <a:solidFill>
                  <a:prstClr val="black"/>
                </a:solidFill>
                <a:effectLst>
                  <a:outerShdw blurRad="38100" dist="38100" dir="2700000" algn="tl">
                    <a:srgbClr val="000000">
                      <a:alpha val="43137"/>
                    </a:srgbClr>
                  </a:outerShdw>
                </a:effectLst>
              </a:rPr>
              <a:t>Über dem Marshorizont ist die Atmosphäre als dunstiger Schleier erkennbar . Links ist der einem Smiley </a:t>
            </a:r>
            <a:r>
              <a:rPr lang="de-DE" sz="2800" b="1" i="1" dirty="0" smtClean="0">
                <a:solidFill>
                  <a:prstClr val="black"/>
                </a:solidFill>
                <a:effectLst>
                  <a:outerShdw blurRad="38100" dist="38100" dir="2700000" algn="tl">
                    <a:srgbClr val="000000">
                      <a:alpha val="43137"/>
                    </a:srgbClr>
                  </a:outerShdw>
                </a:effectLst>
              </a:rPr>
              <a:t>ähnelnde Krater </a:t>
            </a:r>
            <a:r>
              <a:rPr lang="de-DE" sz="2800" b="1" i="1" dirty="0">
                <a:solidFill>
                  <a:prstClr val="black"/>
                </a:solidFill>
                <a:effectLst>
                  <a:outerShdw blurRad="38100" dist="38100" dir="2700000" algn="tl">
                    <a:srgbClr val="000000">
                      <a:alpha val="43137"/>
                    </a:srgbClr>
                  </a:outerShdw>
                </a:effectLst>
              </a:rPr>
              <a:t>namens Galle zu sehen.  </a:t>
            </a:r>
          </a:p>
        </p:txBody>
      </p:sp>
      <p:sp>
        <p:nvSpPr>
          <p:cNvPr id="17" name="Pfeil nach links 16"/>
          <p:cNvSpPr/>
          <p:nvPr/>
        </p:nvSpPr>
        <p:spPr>
          <a:xfrm>
            <a:off x="4121206" y="3525564"/>
            <a:ext cx="1482148" cy="946803"/>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p:cNvSpPr txBox="1"/>
          <p:nvPr/>
        </p:nvSpPr>
        <p:spPr>
          <a:xfrm>
            <a:off x="270364" y="3645023"/>
            <a:ext cx="3725572" cy="707886"/>
          </a:xfrm>
          <a:prstGeom prst="rect">
            <a:avLst/>
          </a:prstGeom>
        </p:spPr>
        <p:style>
          <a:lnRef idx="0">
            <a:scrgbClr r="0" g="0" b="0"/>
          </a:lnRef>
          <a:fillRef idx="1003">
            <a:schemeClr val="dk1"/>
          </a:fillRef>
          <a:effectRef idx="0">
            <a:scrgbClr r="0" g="0" b="0"/>
          </a:effectRef>
          <a:fontRef idx="major"/>
        </p:style>
        <p:txBody>
          <a:bodyPr wrap="square" rtlCol="0">
            <a:spAutoFit/>
          </a:bodyPr>
          <a:lstStyle/>
          <a:p>
            <a:r>
              <a:rPr lang="de-DE" sz="2000" b="1" i="1" dirty="0" smtClean="0">
                <a:effectLst>
                  <a:outerShdw blurRad="38100" dist="38100" dir="2700000" algn="tl">
                    <a:srgbClr val="000000">
                      <a:alpha val="43137"/>
                    </a:srgbClr>
                  </a:outerShdw>
                </a:effectLst>
              </a:rPr>
              <a:t>Größen Vergleich zwischen Erde       &amp; Mars</a:t>
            </a:r>
            <a:endParaRPr lang="de-DE" sz="2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79528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i="1" dirty="0" smtClean="0">
                <a:effectLst>
                  <a:outerShdw blurRad="38100" dist="38100" dir="2700000" algn="tl">
                    <a:srgbClr val="000000">
                      <a:alpha val="43137"/>
                    </a:srgbClr>
                  </a:outerShdw>
                </a:effectLst>
              </a:rPr>
              <a:t>Hauptbestandteile</a:t>
            </a:r>
            <a:endParaRPr lang="de-DE" b="1" i="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r>
              <a:rPr lang="de-DE" dirty="0"/>
              <a:t/>
            </a:r>
            <a:br>
              <a:rPr lang="de-DE" dirty="0"/>
            </a:br>
            <a:r>
              <a:rPr lang="de-DE" b="1" i="1" dirty="0">
                <a:effectLst>
                  <a:outerShdw blurRad="38100" dist="38100" dir="2700000" algn="tl">
                    <a:srgbClr val="000000">
                      <a:alpha val="43137"/>
                    </a:srgbClr>
                  </a:outerShdw>
                </a:effectLst>
                <a:hlinkClick r:id="rId2" tooltip="Kohlenstoffdioxid"/>
              </a:rPr>
              <a:t>Kohlenstoffdioxid</a:t>
            </a:r>
            <a:r>
              <a:rPr lang="de-DE" b="1" i="1" dirty="0">
                <a:effectLst>
                  <a:outerShdw blurRad="38100" dist="38100" dir="2700000" algn="tl">
                    <a:srgbClr val="000000">
                      <a:alpha val="43137"/>
                    </a:srgbClr>
                  </a:outerShdw>
                </a:effectLst>
              </a:rPr>
              <a:t>: 95,97 %</a:t>
            </a:r>
          </a:p>
          <a:p>
            <a:r>
              <a:rPr lang="de-DE" b="1" i="1" dirty="0">
                <a:effectLst>
                  <a:outerShdw blurRad="38100" dist="38100" dir="2700000" algn="tl">
                    <a:srgbClr val="000000">
                      <a:alpha val="43137"/>
                    </a:srgbClr>
                  </a:outerShdw>
                </a:effectLst>
                <a:hlinkClick r:id="rId3" tooltip="Stickstoff"/>
              </a:rPr>
              <a:t>Stickstoff</a:t>
            </a:r>
            <a:r>
              <a:rPr lang="de-DE" b="1" i="1" dirty="0">
                <a:effectLst>
                  <a:outerShdw blurRad="38100" dist="38100" dir="2700000" algn="tl">
                    <a:srgbClr val="000000">
                      <a:alpha val="43137"/>
                    </a:srgbClr>
                  </a:outerShdw>
                </a:effectLst>
              </a:rPr>
              <a:t>: 1,89 %</a:t>
            </a:r>
          </a:p>
          <a:p>
            <a:r>
              <a:rPr lang="de-DE" b="1" i="1" dirty="0">
                <a:effectLst>
                  <a:outerShdw blurRad="38100" dist="38100" dir="2700000" algn="tl">
                    <a:srgbClr val="000000">
                      <a:alpha val="43137"/>
                    </a:srgbClr>
                  </a:outerShdw>
                </a:effectLst>
                <a:hlinkClick r:id="rId4" tooltip="Argon"/>
              </a:rPr>
              <a:t>Argon</a:t>
            </a:r>
            <a:r>
              <a:rPr lang="de-DE" b="1" i="1" dirty="0">
                <a:effectLst>
                  <a:outerShdw blurRad="38100" dist="38100" dir="2700000" algn="tl">
                    <a:srgbClr val="000000">
                      <a:alpha val="43137"/>
                    </a:srgbClr>
                  </a:outerShdw>
                </a:effectLst>
              </a:rPr>
              <a:t>: 1,93 %</a:t>
            </a:r>
          </a:p>
          <a:p>
            <a:r>
              <a:rPr lang="de-DE" b="1" i="1" dirty="0">
                <a:effectLst>
                  <a:outerShdw blurRad="38100" dist="38100" dir="2700000" algn="tl">
                    <a:srgbClr val="000000">
                      <a:alpha val="43137"/>
                    </a:srgbClr>
                  </a:outerShdw>
                </a:effectLst>
                <a:hlinkClick r:id="rId5" tooltip="Sauerstoff"/>
              </a:rPr>
              <a:t>Sauerstoff</a:t>
            </a:r>
            <a:r>
              <a:rPr lang="de-DE" b="1" i="1" dirty="0">
                <a:effectLst>
                  <a:outerShdw blurRad="38100" dist="38100" dir="2700000" algn="tl">
                    <a:srgbClr val="000000">
                      <a:alpha val="43137"/>
                    </a:srgbClr>
                  </a:outerShdw>
                </a:effectLst>
              </a:rPr>
              <a:t>: 0,146 %</a:t>
            </a:r>
          </a:p>
          <a:p>
            <a:r>
              <a:rPr lang="de-DE" b="1" i="1" dirty="0">
                <a:effectLst>
                  <a:outerShdw blurRad="38100" dist="38100" dir="2700000" algn="tl">
                    <a:srgbClr val="000000">
                      <a:alpha val="43137"/>
                    </a:srgbClr>
                  </a:outerShdw>
                </a:effectLst>
                <a:hlinkClick r:id="rId6" tooltip="Kohlenstoffmonoxid"/>
              </a:rPr>
              <a:t>Kohlenstoffmonoxid</a:t>
            </a:r>
            <a:r>
              <a:rPr lang="de-DE" b="1" i="1" dirty="0">
                <a:effectLst>
                  <a:outerShdw blurRad="38100" dist="38100" dir="2700000" algn="tl">
                    <a:srgbClr val="000000">
                      <a:alpha val="43137"/>
                    </a:srgbClr>
                  </a:outerShdw>
                </a:effectLst>
              </a:rPr>
              <a:t>: 0,056 %</a:t>
            </a:r>
          </a:p>
          <a:p>
            <a:r>
              <a:rPr lang="de-DE" b="1" i="1" dirty="0">
                <a:effectLst>
                  <a:outerShdw blurRad="38100" dist="38100" dir="2700000" algn="tl">
                    <a:srgbClr val="000000">
                      <a:alpha val="43137"/>
                    </a:srgbClr>
                  </a:outerShdw>
                </a:effectLst>
                <a:hlinkClick r:id="rId7" tooltip="Wasser"/>
              </a:rPr>
              <a:t>Wasser</a:t>
            </a:r>
            <a:r>
              <a:rPr lang="de-DE" b="1" i="1" dirty="0">
                <a:effectLst>
                  <a:outerShdw blurRad="38100" dist="38100" dir="2700000" algn="tl">
                    <a:srgbClr val="000000">
                      <a:alpha val="43137"/>
                    </a:srgbClr>
                  </a:outerShdw>
                </a:effectLst>
              </a:rPr>
              <a:t>: 0,02 %</a:t>
            </a:r>
          </a:p>
          <a:p>
            <a:endParaRPr lang="de-DE" dirty="0"/>
          </a:p>
        </p:txBody>
      </p:sp>
      <p:sp>
        <p:nvSpPr>
          <p:cNvPr id="4" name="AutoShape 4" descr="Bildergebnis für m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6" descr="Bildergebnis für ma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6" name="AutoShape 8" descr="Bildergebnis für mar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2057"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r="28000"/>
          <a:stretch/>
        </p:blipFill>
        <p:spPr bwMode="auto">
          <a:xfrm>
            <a:off x="5436096" y="1700808"/>
            <a:ext cx="3394681" cy="264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Bildergebnis für ma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176" y="4653136"/>
            <a:ext cx="2257425"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200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i="1" u="sng" dirty="0" smtClean="0">
                <a:effectLst>
                  <a:outerShdw blurRad="38100" dist="38100" dir="2700000" algn="tl">
                    <a:srgbClr val="000000">
                      <a:alpha val="43137"/>
                    </a:srgbClr>
                  </a:outerShdw>
                </a:effectLst>
              </a:rPr>
              <a:t>Die Umlaufbahn &amp; Das Sonnensystem</a:t>
            </a:r>
            <a:endParaRPr lang="de-DE" b="1" i="1" u="sng" dirty="0">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4221088"/>
            <a:ext cx="35718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33914"/>
            <a:ext cx="368681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Bildergebnis für mars umlaufbahn mars er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3019425" cy="151447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flipH="1">
            <a:off x="179512" y="2996953"/>
            <a:ext cx="4680520" cy="3416320"/>
          </a:xfrm>
          <a:prstGeom prst="rect">
            <a:avLst/>
          </a:prstGeom>
          <a:solidFill>
            <a:schemeClr val="accent3"/>
          </a:solidFill>
        </p:spPr>
        <p:txBody>
          <a:bodyPr wrap="square">
            <a:spAutoFit/>
          </a:bodyPr>
          <a:lstStyle/>
          <a:p>
            <a:r>
              <a:rPr lang="de-DE" b="1" i="1" dirty="0">
                <a:effectLst>
                  <a:outerShdw blurRad="38100" dist="38100" dir="2700000" algn="tl">
                    <a:srgbClr val="000000">
                      <a:alpha val="43137"/>
                    </a:srgbClr>
                  </a:outerShdw>
                </a:effectLst>
              </a:rPr>
              <a:t>Der Mars ist, von der Sonne aus gezählt, der vierte Planet im Sonnensystem und der äußere Nachbar der Erde. Er zählt zu den erdähnlichen (terrestrischen) Planeten. Der Mars ist, von der Sonne aus gezählt, der vierte Planet im Sonnensystem und der äußere Nachbar der Erde. Er zählt zu den erdähnlichen (terrestrischen) Planeten. Der Mars ist, von der Sonne aus gezählt, der vierte Planet im Sonnensystem und der äußere Nachbar der Erde. Er zählt zu den erdähnlichen (terrestrischen) Planeten.</a:t>
            </a:r>
          </a:p>
        </p:txBody>
      </p:sp>
    </p:spTree>
    <p:extLst>
      <p:ext uri="{BB962C8B-B14F-4D97-AF65-F5344CB8AC3E}">
        <p14:creationId xmlns:p14="http://schemas.microsoft.com/office/powerpoint/2010/main" val="171340368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i="1" dirty="0" smtClean="0">
                <a:effectLst>
                  <a:outerShdw blurRad="38100" dist="38100" dir="2700000" algn="tl">
                    <a:srgbClr val="000000">
                      <a:alpha val="43137"/>
                    </a:srgbClr>
                  </a:outerShdw>
                </a:effectLst>
              </a:rPr>
              <a:t>Phoenix</a:t>
            </a:r>
            <a:endParaRPr lang="de-DE" b="1" i="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a:bodyPr>
          <a:lstStyle/>
          <a:p>
            <a:r>
              <a:rPr lang="de-DE" sz="2400" b="1" i="1" dirty="0" smtClean="0">
                <a:effectLst>
                  <a:outerShdw blurRad="38100" dist="38100" dir="2700000" algn="tl">
                    <a:srgbClr val="000000">
                      <a:alpha val="43137"/>
                    </a:srgbClr>
                  </a:outerShdw>
                </a:effectLst>
              </a:rPr>
              <a:t>Phoenix </a:t>
            </a:r>
            <a:r>
              <a:rPr lang="de-DE" sz="2400" b="1" i="1" dirty="0">
                <a:effectLst>
                  <a:outerShdw blurRad="38100" dist="38100" dir="2700000" algn="tl">
                    <a:srgbClr val="000000">
                      <a:alpha val="43137"/>
                    </a:srgbClr>
                  </a:outerShdw>
                </a:effectLst>
              </a:rPr>
              <a:t>war eine NASA-Raumsonde zur Erforschung des Planeten Mars, die am 4. August 2007 startete, am 25. Mai 2008 nahe der nördlichen Polarregion des Mars landete und am 2. November 2008 zum letzten Mal Signale zur Erde funkte. </a:t>
            </a:r>
            <a:r>
              <a:rPr lang="de-DE" sz="2400" b="1" i="1" dirty="0">
                <a:effectLst>
                  <a:outerShdw blurRad="38100" dist="38100" dir="2700000" algn="tl">
                    <a:srgbClr val="000000">
                      <a:alpha val="43137"/>
                    </a:srgbClr>
                  </a:outerShdw>
                </a:effectLst>
                <a:hlinkClick r:id="rId2"/>
              </a:rPr>
              <a:t>Wikipedia</a:t>
            </a:r>
            <a:endParaRPr lang="de-DE" sz="2400" b="1" i="1" dirty="0">
              <a:effectLst>
                <a:outerShdw blurRad="38100" dist="38100" dir="2700000" algn="tl">
                  <a:srgbClr val="000000">
                    <a:alpha val="43137"/>
                  </a:srgbClr>
                </a:outerShdw>
              </a:effectLst>
            </a:endParaRPr>
          </a:p>
          <a:p>
            <a:r>
              <a:rPr lang="de-DE" sz="2400" b="1" i="1" dirty="0">
                <a:effectLst>
                  <a:outerShdw blurRad="38100" dist="38100" dir="2700000" algn="tl">
                    <a:srgbClr val="000000">
                      <a:alpha val="43137"/>
                    </a:srgbClr>
                  </a:outerShdw>
                </a:effectLst>
                <a:hlinkClick r:id="rId3"/>
              </a:rPr>
              <a:t>Datum</a:t>
            </a:r>
            <a:r>
              <a:rPr lang="de-DE" sz="2400" b="1" i="1" dirty="0">
                <a:effectLst>
                  <a:outerShdw blurRad="38100" dist="38100" dir="2700000" algn="tl">
                    <a:srgbClr val="000000">
                      <a:alpha val="43137"/>
                    </a:srgbClr>
                  </a:outerShdw>
                </a:effectLst>
              </a:rPr>
              <a:t>: 4. Aug. 2007 – 2. Nov. 2008</a:t>
            </a:r>
          </a:p>
          <a:p>
            <a:r>
              <a:rPr lang="de-DE" sz="2400" b="1" i="1" dirty="0">
                <a:effectLst>
                  <a:outerShdw blurRad="38100" dist="38100" dir="2700000" algn="tl">
                    <a:srgbClr val="000000">
                      <a:alpha val="43137"/>
                    </a:srgbClr>
                  </a:outerShdw>
                </a:effectLst>
                <a:hlinkClick r:id="rId4"/>
              </a:rPr>
              <a:t>Rakete</a:t>
            </a:r>
            <a:r>
              <a:rPr lang="de-DE" sz="2400" b="1" i="1" dirty="0">
                <a:effectLst>
                  <a:outerShdw blurRad="38100" dist="38100" dir="2700000" algn="tl">
                    <a:srgbClr val="000000">
                      <a:alpha val="43137"/>
                    </a:srgbClr>
                  </a:outerShdw>
                </a:effectLst>
              </a:rPr>
              <a:t>: </a:t>
            </a:r>
            <a:r>
              <a:rPr lang="de-DE" sz="2400" b="1" i="1" dirty="0">
                <a:effectLst>
                  <a:outerShdw blurRad="38100" dist="38100" dir="2700000" algn="tl">
                    <a:srgbClr val="000000">
                      <a:alpha val="43137"/>
                    </a:srgbClr>
                  </a:outerShdw>
                </a:effectLst>
                <a:hlinkClick r:id="rId5"/>
              </a:rPr>
              <a:t>Delta </a:t>
            </a:r>
            <a:r>
              <a:rPr lang="de-DE" sz="2400" b="1" i="1" dirty="0" smtClean="0">
                <a:effectLst>
                  <a:outerShdw blurRad="38100" dist="38100" dir="2700000" algn="tl">
                    <a:srgbClr val="000000">
                      <a:alpha val="43137"/>
                    </a:srgbClr>
                  </a:outerShdw>
                </a:effectLst>
                <a:hlinkClick r:id="rId5"/>
              </a:rPr>
              <a:t>II</a:t>
            </a:r>
            <a:endParaRPr lang="de-DE" sz="2400" b="1" i="1" dirty="0">
              <a:effectLst>
                <a:outerShdw blurRad="38100" dist="38100" dir="2700000" algn="tl">
                  <a:srgbClr val="000000">
                    <a:alpha val="43137"/>
                  </a:srgbClr>
                </a:outerShdw>
              </a:effectLst>
            </a:endParaRPr>
          </a:p>
          <a:p>
            <a:endParaRPr lang="de-DE" sz="2400" b="1" i="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618" t="-9918" r="8164" b="13298"/>
          <a:stretch/>
        </p:blipFill>
        <p:spPr bwMode="auto">
          <a:xfrm>
            <a:off x="5560748" y="3284984"/>
            <a:ext cx="3171692" cy="28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Ähnliches F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16" y="175607"/>
            <a:ext cx="2808312" cy="14766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gebnis für raumsonde phoenix ma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640" y="4424795"/>
            <a:ext cx="3260820" cy="228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013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895485362"/>
              </p:ext>
            </p:extLst>
          </p:nvPr>
        </p:nvGraphicFramePr>
        <p:xfrm>
          <a:off x="251519" y="836711"/>
          <a:ext cx="8712968" cy="5604458"/>
        </p:xfrm>
        <a:graphic>
          <a:graphicData uri="http://schemas.openxmlformats.org/drawingml/2006/table">
            <a:tbl>
              <a:tblPr/>
              <a:tblGrid>
                <a:gridCol w="4804618"/>
                <a:gridCol w="3908350"/>
              </a:tblGrid>
              <a:tr h="222130">
                <a:tc>
                  <a:txBody>
                    <a:bodyPr/>
                    <a:lstStyle/>
                    <a:p>
                      <a:r>
                        <a:rPr lang="de-DE" sz="1400" b="1" i="1" dirty="0">
                          <a:effectLst>
                            <a:outerShdw blurRad="38100" dist="38100" dir="2700000" algn="tl">
                              <a:srgbClr val="000000">
                                <a:alpha val="43137"/>
                              </a:srgbClr>
                            </a:outerShdw>
                          </a:effectLst>
                        </a:rPr>
                        <a:t>Anzahl der Monde</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2</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Nummerierung</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Vierter Planet im Sonnensystem</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Entfernung zur Sonne</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227.900.000 km</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Umlaufzeit um die Sonne</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ca. 687 Tage</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Lichtlaufzeit</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ca. 13min</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Entfernung zur Erde</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225.300.000 km</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Nachbarplaneten</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Erde und Jupiter</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Umfang</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21.344 km</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Durchmesser</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6.779 km</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Gesamtfläche</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144.798.500 km² </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Masse</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6,419 · 10^23 kg</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Volumen</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1.6318 · 10^11 km³</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Alter</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ca. 4,5 Mrd. Jahre</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Achsenneigung</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25,19°</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Rotationsrichtung</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rechtläufig</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Bahngeschwindigkeit</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24,13 km/s</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Tagesdauer (siderischer Tag)</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24h 38min</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Temperaturen an der Oberfläche</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-130°C bis +30°C</a:t>
                      </a:r>
                    </a:p>
                  </a:txBody>
                  <a:tcPr marL="35638" marR="35638" marT="17819" marB="17819" anchor="ctr">
                    <a:lnL>
                      <a:noFill/>
                    </a:lnL>
                    <a:lnR>
                      <a:noFill/>
                    </a:lnR>
                    <a:lnT>
                      <a:noFill/>
                    </a:lnT>
                    <a:lnB>
                      <a:noFill/>
                    </a:lnB>
                    <a:solidFill>
                      <a:srgbClr val="00B0F0"/>
                    </a:solidFill>
                  </a:tcPr>
                </a:tc>
              </a:tr>
              <a:tr h="255656">
                <a:tc>
                  <a:txBody>
                    <a:bodyPr/>
                    <a:lstStyle/>
                    <a:p>
                      <a:r>
                        <a:rPr lang="de-DE" sz="1400" b="1" i="1" dirty="0">
                          <a:effectLst>
                            <a:outerShdw blurRad="38100" dist="38100" dir="2700000" algn="tl">
                              <a:srgbClr val="000000">
                                <a:alpha val="43137"/>
                              </a:srgbClr>
                            </a:outerShdw>
                          </a:effectLst>
                        </a:rPr>
                        <a:t>Mittlere Oberflächentemperatur:</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-50°C</a:t>
                      </a:r>
                    </a:p>
                  </a:txBody>
                  <a:tcPr marL="35638" marR="35638" marT="17819" marB="17819" anchor="ctr">
                    <a:lnL>
                      <a:noFill/>
                    </a:lnL>
                    <a:lnR>
                      <a:noFill/>
                    </a:lnR>
                    <a:lnT>
                      <a:noFill/>
                    </a:lnT>
                    <a:lnB>
                      <a:noFill/>
                    </a:lnB>
                    <a:solidFill>
                      <a:srgbClr val="92D050"/>
                    </a:solidFill>
                  </a:tcPr>
                </a:tc>
              </a:tr>
              <a:tr h="255656">
                <a:tc>
                  <a:txBody>
                    <a:bodyPr/>
                    <a:lstStyle/>
                    <a:p>
                      <a:r>
                        <a:rPr lang="de-DE" sz="1400" b="1" i="1" dirty="0">
                          <a:effectLst>
                            <a:outerShdw blurRad="38100" dist="38100" dir="2700000" algn="tl">
                              <a:srgbClr val="000000">
                                <a:alpha val="43137"/>
                              </a:srgbClr>
                            </a:outerShdw>
                          </a:effectLst>
                        </a:rPr>
                        <a:t>Temperatur im Kern</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ca. 2000°C</a:t>
                      </a:r>
                    </a:p>
                  </a:txBody>
                  <a:tcPr marL="35638" marR="35638" marT="17819" marB="17819" anchor="ctr">
                    <a:lnL>
                      <a:noFill/>
                    </a:lnL>
                    <a:lnR>
                      <a:noFill/>
                    </a:lnR>
                    <a:lnT>
                      <a:noFill/>
                    </a:lnT>
                    <a:lnB>
                      <a:noFill/>
                    </a:lnB>
                    <a:solidFill>
                      <a:srgbClr val="00B0F0"/>
                    </a:solidFill>
                  </a:tcPr>
                </a:tc>
              </a:tr>
              <a:tr h="236419">
                <a:tc>
                  <a:txBody>
                    <a:bodyPr/>
                    <a:lstStyle/>
                    <a:p>
                      <a:r>
                        <a:rPr lang="de-DE" sz="1400" b="1" i="1" dirty="0">
                          <a:effectLst>
                            <a:outerShdw blurRad="38100" dist="38100" dir="2700000" algn="tl">
                              <a:srgbClr val="000000">
                                <a:alpha val="43137"/>
                              </a:srgbClr>
                            </a:outerShdw>
                          </a:effectLst>
                        </a:rPr>
                        <a:t>Atmosphäre</a:t>
                      </a:r>
                    </a:p>
                  </a:txBody>
                  <a:tcPr marL="35638" marR="35638" marT="17819" marB="17819" anchor="ctr">
                    <a:lnL>
                      <a:noFill/>
                    </a:lnL>
                    <a:lnR>
                      <a:noFill/>
                    </a:lnR>
                    <a:lnT>
                      <a:noFill/>
                    </a:lnT>
                    <a:lnB>
                      <a:noFill/>
                    </a:lnB>
                    <a:solidFill>
                      <a:srgbClr val="92D050"/>
                    </a:solidFill>
                  </a:tcPr>
                </a:tc>
                <a:tc>
                  <a:txBody>
                    <a:bodyPr/>
                    <a:lstStyle/>
                    <a:p>
                      <a:r>
                        <a:rPr lang="de-DE" sz="1400" b="1" i="1" dirty="0">
                          <a:effectLst>
                            <a:outerShdw blurRad="38100" dist="38100" dir="2700000" algn="tl">
                              <a:srgbClr val="000000">
                                <a:alpha val="43137"/>
                              </a:srgbClr>
                            </a:outerShdw>
                          </a:effectLst>
                        </a:rPr>
                        <a:t>Kohlenstoffdioxid (96%), Stickstoff (2%), Argon (2%)</a:t>
                      </a:r>
                    </a:p>
                  </a:txBody>
                  <a:tcPr marL="35638" marR="35638" marT="17819" marB="17819" anchor="ctr">
                    <a:lnL>
                      <a:noFill/>
                    </a:lnL>
                    <a:lnR>
                      <a:noFill/>
                    </a:lnR>
                    <a:lnT>
                      <a:noFill/>
                    </a:lnT>
                    <a:lnB>
                      <a:noFill/>
                    </a:lnB>
                    <a:solidFill>
                      <a:srgbClr val="92D050"/>
                    </a:solidFill>
                  </a:tcPr>
                </a:tc>
              </a:tr>
              <a:tr h="228095">
                <a:tc>
                  <a:txBody>
                    <a:bodyPr/>
                    <a:lstStyle/>
                    <a:p>
                      <a:r>
                        <a:rPr lang="de-DE" sz="1400" b="1" i="1" dirty="0">
                          <a:effectLst>
                            <a:outerShdw blurRad="38100" dist="38100" dir="2700000" algn="tl">
                              <a:srgbClr val="000000">
                                <a:alpha val="43137"/>
                              </a:srgbClr>
                            </a:outerShdw>
                          </a:effectLst>
                        </a:rPr>
                        <a:t>Häufigste Elemente</a:t>
                      </a:r>
                    </a:p>
                  </a:txBody>
                  <a:tcPr marL="35638" marR="35638" marT="17819" marB="17819" anchor="ctr">
                    <a:lnL>
                      <a:noFill/>
                    </a:lnL>
                    <a:lnR>
                      <a:noFill/>
                    </a:lnR>
                    <a:lnT>
                      <a:noFill/>
                    </a:lnT>
                    <a:lnB>
                      <a:noFill/>
                    </a:lnB>
                    <a:solidFill>
                      <a:srgbClr val="00B0F0"/>
                    </a:solidFill>
                  </a:tcPr>
                </a:tc>
                <a:tc>
                  <a:txBody>
                    <a:bodyPr/>
                    <a:lstStyle/>
                    <a:p>
                      <a:r>
                        <a:rPr lang="de-DE" sz="1400" b="1" i="1" dirty="0">
                          <a:effectLst>
                            <a:outerShdw blurRad="38100" dist="38100" dir="2700000" algn="tl">
                              <a:srgbClr val="000000">
                                <a:alpha val="43137"/>
                              </a:srgbClr>
                            </a:outerShdw>
                          </a:effectLst>
                        </a:rPr>
                        <a:t>Eisen, Schwefel, Silizium</a:t>
                      </a:r>
                    </a:p>
                  </a:txBody>
                  <a:tcPr marL="35638" marR="35638" marT="17819" marB="17819" anchor="ctr">
                    <a:lnL>
                      <a:noFill/>
                    </a:lnL>
                    <a:lnR>
                      <a:noFill/>
                    </a:lnR>
                    <a:lnT>
                      <a:noFill/>
                    </a:lnT>
                    <a:lnB>
                      <a:noFill/>
                    </a:lnB>
                    <a:solidFill>
                      <a:srgbClr val="00B0F0"/>
                    </a:solidFill>
                  </a:tcPr>
                </a:tc>
              </a:tr>
            </a:tbl>
          </a:graphicData>
        </a:graphic>
      </p:graphicFrame>
      <p:sp>
        <p:nvSpPr>
          <p:cNvPr id="6" name="Textfeld 5"/>
          <p:cNvSpPr txBox="1"/>
          <p:nvPr/>
        </p:nvSpPr>
        <p:spPr>
          <a:xfrm>
            <a:off x="1537359" y="351415"/>
            <a:ext cx="5544616" cy="584775"/>
          </a:xfrm>
          <a:prstGeom prst="rect">
            <a:avLst/>
          </a:prstGeom>
          <a:noFill/>
        </p:spPr>
        <p:txBody>
          <a:bodyPr wrap="square" rtlCol="0">
            <a:spAutoFit/>
          </a:bodyPr>
          <a:lstStyle/>
          <a:p>
            <a:r>
              <a:rPr lang="de-DE" sz="3200" b="1" i="1" dirty="0" smtClean="0">
                <a:effectLst>
                  <a:outerShdw blurRad="38100" dist="38100" dir="2700000" algn="tl">
                    <a:srgbClr val="000000">
                      <a:alpha val="43137"/>
                    </a:srgbClr>
                  </a:outerShdw>
                </a:effectLst>
              </a:rPr>
              <a:t>Informationen vom Mars</a:t>
            </a:r>
            <a:endParaRPr lang="de-DE"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93875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effectLst>
                  <a:outerShdw blurRad="38100" dist="38100" dir="2700000" algn="tl">
                    <a:srgbClr val="000000">
                      <a:alpha val="43137"/>
                    </a:srgbClr>
                  </a:outerShdw>
                </a:effectLst>
              </a:rPr>
              <a:t>Weitere Informationen</a:t>
            </a:r>
            <a:endParaRPr lang="de-DE" b="1" i="1" dirty="0">
              <a:effectLst>
                <a:outerShdw blurRad="38100" dist="38100" dir="2700000" algn="tl">
                  <a:srgbClr val="000000">
                    <a:alpha val="43137"/>
                  </a:srgbClr>
                </a:outerShdw>
              </a:effectLst>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2892176"/>
              </p:ext>
            </p:extLst>
          </p:nvPr>
        </p:nvGraphicFramePr>
        <p:xfrm>
          <a:off x="395536" y="1268760"/>
          <a:ext cx="8229600" cy="2560320"/>
        </p:xfrm>
        <a:graphic>
          <a:graphicData uri="http://schemas.openxmlformats.org/drawingml/2006/table">
            <a:tbl>
              <a:tblPr/>
              <a:tblGrid>
                <a:gridCol w="4114800"/>
                <a:gridCol w="4114800"/>
              </a:tblGrid>
              <a:tr h="0">
                <a:tc gridSpan="2">
                  <a:txBody>
                    <a:bodyPr/>
                    <a:lstStyle/>
                    <a:p>
                      <a:r>
                        <a:rPr lang="de-DE" b="1" i="1" dirty="0">
                          <a:effectLst>
                            <a:outerShdw blurRad="38100" dist="38100" dir="2700000" algn="tl">
                              <a:srgbClr val="000000">
                                <a:alpha val="43137"/>
                              </a:srgbClr>
                            </a:outerShdw>
                          </a:effectLst>
                        </a:rPr>
                        <a:t>Steckbrief Mars </a:t>
                      </a:r>
                    </a:p>
                  </a:txBody>
                  <a:tcPr anchor="ctr">
                    <a:lnL>
                      <a:noFill/>
                    </a:lnL>
                    <a:lnR>
                      <a:noFill/>
                    </a:lnR>
                    <a:lnT>
                      <a:noFill/>
                    </a:lnT>
                    <a:lnB>
                      <a:noFill/>
                    </a:lnB>
                  </a:tcPr>
                </a:tc>
                <a:tc hMerge="1">
                  <a:txBody>
                    <a:bodyPr/>
                    <a:lstStyle/>
                    <a:p>
                      <a:endParaRPr lang="de-DE"/>
                    </a:p>
                  </a:txBody>
                  <a:tcPr/>
                </a:tc>
              </a:tr>
              <a:tr h="0">
                <a:tc>
                  <a:txBody>
                    <a:bodyPr/>
                    <a:lstStyle/>
                    <a:p>
                      <a:r>
                        <a:rPr lang="de-DE" b="1" i="1" dirty="0">
                          <a:effectLst>
                            <a:outerShdw blurRad="38100" dist="38100" dir="2700000" algn="tl">
                              <a:srgbClr val="000000">
                                <a:alpha val="43137"/>
                              </a:srgbClr>
                            </a:outerShdw>
                          </a:effectLst>
                        </a:rPr>
                        <a:t>Position / Art</a:t>
                      </a:r>
                    </a:p>
                  </a:txBody>
                  <a:tcPr anchor="ctr">
                    <a:lnL>
                      <a:noFill/>
                    </a:lnL>
                    <a:lnR>
                      <a:noFill/>
                    </a:lnR>
                    <a:lnT>
                      <a:noFill/>
                    </a:lnT>
                    <a:lnB>
                      <a:noFill/>
                    </a:lnB>
                  </a:tcPr>
                </a:tc>
                <a:tc>
                  <a:txBody>
                    <a:bodyPr/>
                    <a:lstStyle/>
                    <a:p>
                      <a:r>
                        <a:rPr lang="de-DE" b="1" i="1" dirty="0">
                          <a:effectLst>
                            <a:outerShdw blurRad="38100" dist="38100" dir="2700000" algn="tl">
                              <a:srgbClr val="000000">
                                <a:alpha val="43137"/>
                              </a:srgbClr>
                            </a:outerShdw>
                          </a:effectLst>
                        </a:rPr>
                        <a:t>4 / Gesteinsplanet</a:t>
                      </a:r>
                    </a:p>
                  </a:txBody>
                  <a:tcPr anchor="ctr">
                    <a:lnL>
                      <a:noFill/>
                    </a:lnL>
                    <a:lnR>
                      <a:noFill/>
                    </a:lnR>
                    <a:lnT>
                      <a:noFill/>
                    </a:lnT>
                    <a:lnB>
                      <a:noFill/>
                    </a:lnB>
                  </a:tcPr>
                </a:tc>
              </a:tr>
              <a:tr h="0">
                <a:tc>
                  <a:txBody>
                    <a:bodyPr/>
                    <a:lstStyle/>
                    <a:p>
                      <a:r>
                        <a:rPr lang="de-DE" b="1" i="1" dirty="0">
                          <a:effectLst>
                            <a:outerShdw blurRad="38100" dist="38100" dir="2700000" algn="tl">
                              <a:srgbClr val="000000">
                                <a:alpha val="43137"/>
                              </a:srgbClr>
                            </a:outerShdw>
                          </a:effectLst>
                        </a:rPr>
                        <a:t>Abstand zur Sonne</a:t>
                      </a:r>
                    </a:p>
                  </a:txBody>
                  <a:tcPr anchor="ctr">
                    <a:lnL>
                      <a:noFill/>
                    </a:lnL>
                    <a:lnR>
                      <a:noFill/>
                    </a:lnR>
                    <a:lnT>
                      <a:noFill/>
                    </a:lnT>
                    <a:lnB>
                      <a:noFill/>
                    </a:lnB>
                  </a:tcPr>
                </a:tc>
                <a:tc>
                  <a:txBody>
                    <a:bodyPr/>
                    <a:lstStyle/>
                    <a:p>
                      <a:r>
                        <a:rPr lang="de-DE" b="1" i="1" dirty="0">
                          <a:effectLst>
                            <a:outerShdw blurRad="38100" dist="38100" dir="2700000" algn="tl">
                              <a:srgbClr val="000000">
                                <a:alpha val="43137"/>
                              </a:srgbClr>
                            </a:outerShdw>
                          </a:effectLst>
                        </a:rPr>
                        <a:t>207 bis 249,9 </a:t>
                      </a:r>
                      <a:r>
                        <a:rPr lang="de-DE" b="1" i="1" dirty="0" smtClean="0">
                          <a:effectLst>
                            <a:outerShdw blurRad="38100" dist="38100" dir="2700000" algn="tl">
                              <a:srgbClr val="000000">
                                <a:alpha val="43137"/>
                              </a:srgbClr>
                            </a:outerShdw>
                          </a:effectLst>
                        </a:rPr>
                        <a:t>Mio. km </a:t>
                      </a:r>
                      <a:endParaRPr lang="de-DE" b="1" i="1" dirty="0">
                        <a:effectLst>
                          <a:outerShdw blurRad="38100" dist="38100" dir="2700000" algn="tl">
                            <a:srgbClr val="000000">
                              <a:alpha val="43137"/>
                            </a:srgbClr>
                          </a:outerShdw>
                        </a:effectLst>
                      </a:endParaRPr>
                    </a:p>
                  </a:txBody>
                  <a:tcPr anchor="ctr">
                    <a:lnL>
                      <a:noFill/>
                    </a:lnL>
                    <a:lnR>
                      <a:noFill/>
                    </a:lnR>
                    <a:lnT>
                      <a:noFill/>
                    </a:lnT>
                    <a:lnB>
                      <a:noFill/>
                    </a:lnB>
                  </a:tcPr>
                </a:tc>
              </a:tr>
              <a:tr h="0">
                <a:tc>
                  <a:txBody>
                    <a:bodyPr/>
                    <a:lstStyle/>
                    <a:p>
                      <a:r>
                        <a:rPr lang="de-DE" b="1" i="1" dirty="0">
                          <a:effectLst>
                            <a:outerShdw blurRad="38100" dist="38100" dir="2700000" algn="tl">
                              <a:srgbClr val="000000">
                                <a:alpha val="43137"/>
                              </a:srgbClr>
                            </a:outerShdw>
                          </a:effectLst>
                        </a:rPr>
                        <a:t>Temperatur</a:t>
                      </a:r>
                    </a:p>
                  </a:txBody>
                  <a:tcPr anchor="ctr">
                    <a:lnL>
                      <a:noFill/>
                    </a:lnL>
                    <a:lnR>
                      <a:noFill/>
                    </a:lnR>
                    <a:lnT>
                      <a:noFill/>
                    </a:lnT>
                    <a:lnB>
                      <a:noFill/>
                    </a:lnB>
                  </a:tcPr>
                </a:tc>
                <a:tc>
                  <a:txBody>
                    <a:bodyPr/>
                    <a:lstStyle/>
                    <a:p>
                      <a:r>
                        <a:rPr lang="de-DE" b="1" i="1" dirty="0">
                          <a:effectLst>
                            <a:outerShdw blurRad="38100" dist="38100" dir="2700000" algn="tl">
                              <a:srgbClr val="000000">
                                <a:alpha val="43137"/>
                              </a:srgbClr>
                            </a:outerShdw>
                          </a:effectLst>
                        </a:rPr>
                        <a:t>-130 bis 27°C</a:t>
                      </a:r>
                    </a:p>
                  </a:txBody>
                  <a:tcPr anchor="ctr">
                    <a:lnL>
                      <a:noFill/>
                    </a:lnL>
                    <a:lnR>
                      <a:noFill/>
                    </a:lnR>
                    <a:lnT>
                      <a:noFill/>
                    </a:lnT>
                    <a:lnB>
                      <a:noFill/>
                    </a:lnB>
                  </a:tcPr>
                </a:tc>
              </a:tr>
              <a:tr h="0">
                <a:tc>
                  <a:txBody>
                    <a:bodyPr/>
                    <a:lstStyle/>
                    <a:p>
                      <a:r>
                        <a:rPr lang="de-DE" b="1" i="1" dirty="0">
                          <a:effectLst>
                            <a:outerShdw blurRad="38100" dist="38100" dir="2700000" algn="tl">
                              <a:srgbClr val="000000">
                                <a:alpha val="43137"/>
                              </a:srgbClr>
                            </a:outerShdw>
                          </a:effectLst>
                        </a:rPr>
                        <a:t>Durchmesser</a:t>
                      </a:r>
                    </a:p>
                  </a:txBody>
                  <a:tcPr anchor="ctr">
                    <a:lnL>
                      <a:noFill/>
                    </a:lnL>
                    <a:lnR>
                      <a:noFill/>
                    </a:lnR>
                    <a:lnT>
                      <a:noFill/>
                    </a:lnT>
                    <a:lnB>
                      <a:noFill/>
                    </a:lnB>
                  </a:tcPr>
                </a:tc>
                <a:tc>
                  <a:txBody>
                    <a:bodyPr/>
                    <a:lstStyle/>
                    <a:p>
                      <a:r>
                        <a:rPr lang="de-DE" b="1" i="1" dirty="0">
                          <a:effectLst>
                            <a:outerShdw blurRad="38100" dist="38100" dir="2700000" algn="tl">
                              <a:srgbClr val="000000">
                                <a:alpha val="43137"/>
                              </a:srgbClr>
                            </a:outerShdw>
                          </a:effectLst>
                        </a:rPr>
                        <a:t>6 772 km</a:t>
                      </a:r>
                    </a:p>
                  </a:txBody>
                  <a:tcPr anchor="ctr">
                    <a:lnL>
                      <a:noFill/>
                    </a:lnL>
                    <a:lnR>
                      <a:noFill/>
                    </a:lnR>
                    <a:lnT>
                      <a:noFill/>
                    </a:lnT>
                    <a:lnB>
                      <a:noFill/>
                    </a:lnB>
                  </a:tcPr>
                </a:tc>
              </a:tr>
              <a:tr h="0">
                <a:tc>
                  <a:txBody>
                    <a:bodyPr/>
                    <a:lstStyle/>
                    <a:p>
                      <a:r>
                        <a:rPr lang="de-DE" b="1" i="1" dirty="0">
                          <a:effectLst>
                            <a:outerShdw blurRad="38100" dist="38100" dir="2700000" algn="tl">
                              <a:srgbClr val="000000">
                                <a:alpha val="43137"/>
                              </a:srgbClr>
                            </a:outerShdw>
                          </a:effectLst>
                        </a:rPr>
                        <a:t>Umlaufzeit</a:t>
                      </a:r>
                    </a:p>
                  </a:txBody>
                  <a:tcPr anchor="ctr">
                    <a:lnL>
                      <a:noFill/>
                    </a:lnL>
                    <a:lnR>
                      <a:noFill/>
                    </a:lnR>
                    <a:lnT>
                      <a:noFill/>
                    </a:lnT>
                    <a:lnB>
                      <a:noFill/>
                    </a:lnB>
                  </a:tcPr>
                </a:tc>
                <a:tc>
                  <a:txBody>
                    <a:bodyPr/>
                    <a:lstStyle/>
                    <a:p>
                      <a:r>
                        <a:rPr lang="de-DE" b="1" i="1" dirty="0">
                          <a:effectLst>
                            <a:outerShdw blurRad="38100" dist="38100" dir="2700000" algn="tl">
                              <a:srgbClr val="000000">
                                <a:alpha val="43137"/>
                              </a:srgbClr>
                            </a:outerShdw>
                          </a:effectLst>
                        </a:rPr>
                        <a:t>rund 687 Tage</a:t>
                      </a:r>
                    </a:p>
                  </a:txBody>
                  <a:tcPr anchor="ctr">
                    <a:lnL>
                      <a:noFill/>
                    </a:lnL>
                    <a:lnR>
                      <a:noFill/>
                    </a:lnR>
                    <a:lnT>
                      <a:noFill/>
                    </a:lnT>
                    <a:lnB>
                      <a:noFill/>
                    </a:lnB>
                  </a:tcPr>
                </a:tc>
              </a:tr>
              <a:tr h="0">
                <a:tc>
                  <a:txBody>
                    <a:bodyPr/>
                    <a:lstStyle/>
                    <a:p>
                      <a:r>
                        <a:rPr lang="de-DE" b="1" i="1" dirty="0" smtClean="0">
                          <a:effectLst>
                            <a:outerShdw blurRad="38100" dist="38100" dir="2700000" algn="tl">
                              <a:srgbClr val="000000">
                                <a:alpha val="43137"/>
                              </a:srgbClr>
                            </a:outerShdw>
                          </a:effectLst>
                        </a:rPr>
                        <a:t>Mars tag</a:t>
                      </a:r>
                      <a:endParaRPr lang="de-DE" b="1" i="1" dirty="0">
                        <a:effectLst>
                          <a:outerShdw blurRad="38100" dist="38100" dir="2700000" algn="tl">
                            <a:srgbClr val="000000">
                              <a:alpha val="43137"/>
                            </a:srgbClr>
                          </a:outerShdw>
                        </a:effectLst>
                      </a:endParaRPr>
                    </a:p>
                  </a:txBody>
                  <a:tcPr anchor="ctr">
                    <a:lnL>
                      <a:noFill/>
                    </a:lnL>
                    <a:lnR>
                      <a:noFill/>
                    </a:lnR>
                    <a:lnT>
                      <a:noFill/>
                    </a:lnT>
                    <a:lnB>
                      <a:noFill/>
                    </a:lnB>
                  </a:tcPr>
                </a:tc>
                <a:tc>
                  <a:txBody>
                    <a:bodyPr/>
                    <a:lstStyle/>
                    <a:p>
                      <a:r>
                        <a:rPr lang="de-DE" b="1" i="1" dirty="0">
                          <a:effectLst>
                            <a:outerShdw blurRad="38100" dist="38100" dir="2700000" algn="tl">
                              <a:srgbClr val="000000">
                                <a:alpha val="43137"/>
                              </a:srgbClr>
                            </a:outerShdw>
                          </a:effectLst>
                        </a:rPr>
                        <a:t>1 Tag 37min</a:t>
                      </a:r>
                    </a:p>
                  </a:txBody>
                  <a:tcPr anchor="ctr">
                    <a:lnL>
                      <a:noFill/>
                    </a:lnL>
                    <a:lnR>
                      <a:noFill/>
                    </a:lnR>
                    <a:lnT>
                      <a:noFill/>
                    </a:lnT>
                    <a:lnB>
                      <a:noFill/>
                    </a:lnB>
                  </a:tcPr>
                </a:tc>
              </a:tr>
            </a:tbl>
          </a:graphicData>
        </a:graphic>
      </p:graphicFrame>
      <p:pic>
        <p:nvPicPr>
          <p:cNvPr id="6146" name="Picture 2" descr="M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948" y="1628800"/>
            <a:ext cx="2237234" cy="2237234"/>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5292080" y="4149081"/>
            <a:ext cx="3672408" cy="2585323"/>
          </a:xfrm>
          <a:prstGeom prst="rect">
            <a:avLst/>
          </a:prstGeom>
        </p:spPr>
        <p:txBody>
          <a:bodyPr wrap="square">
            <a:spAutoFit/>
          </a:bodyPr>
          <a:lstStyle/>
          <a:p>
            <a:r>
              <a:rPr lang="de-DE" b="1" i="1" dirty="0">
                <a:effectLst>
                  <a:outerShdw blurRad="38100" dist="38100" dir="2700000" algn="tl">
                    <a:srgbClr val="000000">
                      <a:alpha val="43137"/>
                    </a:srgbClr>
                  </a:outerShdw>
                </a:effectLst>
              </a:rPr>
              <a:t>Vor Millionen Jahren könnte es auf dem Mars wärmer gewesen sein. Es könnten sogar Flüsse und Seen und selbst ganze Ozeane existiert haben, was sogleich den Gedanken an mögliches </a:t>
            </a:r>
            <a:r>
              <a:rPr lang="de-DE" b="1" i="1" dirty="0">
                <a:effectLst>
                  <a:outerShdw blurRad="38100" dist="38100" dir="2700000" algn="tl">
                    <a:srgbClr val="000000">
                      <a:alpha val="43137"/>
                    </a:srgbClr>
                  </a:outerShdw>
                </a:effectLst>
                <a:hlinkClick r:id="rId3"/>
              </a:rPr>
              <a:t>Leben</a:t>
            </a:r>
            <a:r>
              <a:rPr lang="de-DE" b="1" i="1" dirty="0">
                <a:effectLst>
                  <a:outerShdw blurRad="38100" dist="38100" dir="2700000" algn="tl">
                    <a:srgbClr val="000000">
                      <a:alpha val="43137"/>
                    </a:srgbClr>
                  </a:outerShdw>
                </a:effectLst>
              </a:rPr>
              <a:t> weckt. Vielleicht finden wir eines Tages Spuren oder Fossilien von primitiven Lebewesen im Marsboden!</a:t>
            </a:r>
          </a:p>
        </p:txBody>
      </p:sp>
      <p:pic>
        <p:nvPicPr>
          <p:cNvPr id="6148" name="Picture 4" descr="Nordpolregion des M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322555"/>
            <a:ext cx="4476747" cy="2238374"/>
          </a:xfrm>
          <a:prstGeom prst="rect">
            <a:avLst/>
          </a:prstGeom>
          <a:noFill/>
          <a:extLst>
            <a:ext uri="{909E8E84-426E-40DD-AFC4-6F175D3DCCD1}">
              <a14:hiddenFill xmlns:a14="http://schemas.microsoft.com/office/drawing/2010/main">
                <a:solidFill>
                  <a:srgbClr val="FFFFFF"/>
                </a:solidFill>
              </a14:hiddenFill>
            </a:ext>
          </a:extLst>
        </p:spPr>
      </p:pic>
      <p:sp>
        <p:nvSpPr>
          <p:cNvPr id="6" name="Pfeil nach rechts 5"/>
          <p:cNvSpPr/>
          <p:nvPr/>
        </p:nvSpPr>
        <p:spPr>
          <a:xfrm>
            <a:off x="4728267" y="5301208"/>
            <a:ext cx="635821" cy="43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5252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i="1" dirty="0" smtClean="0">
                <a:effectLst>
                  <a:outerShdw blurRad="38100" dist="38100" dir="2700000" algn="tl">
                    <a:srgbClr val="000000">
                      <a:alpha val="43137"/>
                    </a:srgbClr>
                  </a:outerShdw>
                </a:effectLst>
              </a:rPr>
              <a:t>Der Mars wird leicht verwechselt</a:t>
            </a:r>
            <a:endParaRPr lang="de-DE" b="1" i="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normAutofit lnSpcReduction="10000"/>
          </a:bodyPr>
          <a:lstStyle/>
          <a:p>
            <a:r>
              <a:rPr lang="de-DE" sz="2600" b="1" i="1" dirty="0">
                <a:effectLst>
                  <a:outerShdw blurRad="38100" dist="38100" dir="2700000" algn="tl">
                    <a:srgbClr val="000000">
                      <a:alpha val="43137"/>
                    </a:srgbClr>
                  </a:outerShdw>
                </a:effectLst>
              </a:rPr>
              <a:t>Wenn </a:t>
            </a:r>
            <a:r>
              <a:rPr lang="de-DE" sz="2600" b="1" i="1" dirty="0" smtClean="0">
                <a:effectLst>
                  <a:outerShdw blurRad="38100" dist="38100" dir="2700000" algn="tl">
                    <a:srgbClr val="000000">
                      <a:alpha val="43137"/>
                    </a:srgbClr>
                  </a:outerShdw>
                </a:effectLst>
              </a:rPr>
              <a:t>der Mars </a:t>
            </a:r>
            <a:r>
              <a:rPr lang="de-DE" sz="2600" b="1" i="1" dirty="0">
                <a:effectLst>
                  <a:outerShdw blurRad="38100" dist="38100" dir="2700000" algn="tl">
                    <a:srgbClr val="000000">
                      <a:alpha val="43137"/>
                    </a:srgbClr>
                  </a:outerShdw>
                </a:effectLst>
              </a:rPr>
              <a:t>auf seiner Bahn der Erde nahe kommt, ist er ein auffälliges Objekt am Himmel. Er leuchtet dann kräftig rot-orange. Das ist etwa alle zwei Jahre so. Dann vergrößert sich der Abstand Mars-Erde wieder, und Mars verblasst zunehmend, bis man ihn kaum noch von den Sternen unterscheiden kann.</a:t>
            </a:r>
          </a:p>
          <a:p>
            <a:r>
              <a:rPr lang="de-DE" sz="2600" b="1" i="1" dirty="0">
                <a:effectLst>
                  <a:outerShdw blurRad="38100" dist="38100" dir="2700000" algn="tl">
                    <a:srgbClr val="000000">
                      <a:alpha val="43137"/>
                    </a:srgbClr>
                  </a:outerShdw>
                </a:effectLst>
              </a:rPr>
              <a:t>Es gibt sogar einen Stern im </a:t>
            </a:r>
            <a:r>
              <a:rPr lang="de-DE" sz="2600" b="1" i="1" dirty="0">
                <a:effectLst>
                  <a:outerShdw blurRad="38100" dist="38100" dir="2700000" algn="tl">
                    <a:srgbClr val="000000">
                      <a:alpha val="43137"/>
                    </a:srgbClr>
                  </a:outerShdw>
                </a:effectLst>
                <a:hlinkClick r:id="rId2"/>
              </a:rPr>
              <a:t>Sternbild Skorpion</a:t>
            </a:r>
            <a:r>
              <a:rPr lang="de-DE" sz="2600" b="1" i="1" dirty="0">
                <a:effectLst>
                  <a:outerShdw blurRad="38100" dist="38100" dir="2700000" algn="tl">
                    <a:srgbClr val="000000">
                      <a:alpha val="43137"/>
                    </a:srgbClr>
                  </a:outerShdw>
                </a:effectLst>
              </a:rPr>
              <a:t>, der ihm dann besonders ähnlich ist: der Antares. Im Namen steckt </a:t>
            </a:r>
            <a:r>
              <a:rPr lang="de-DE" sz="2600" b="1" i="1" dirty="0" smtClean="0">
                <a:effectLst>
                  <a:outerShdw blurRad="38100" dist="38100" dir="2700000" algn="tl">
                    <a:srgbClr val="000000">
                      <a:alpha val="43137"/>
                    </a:srgbClr>
                  </a:outerShdw>
                </a:effectLst>
              </a:rPr>
              <a:t>Anti= </a:t>
            </a:r>
            <a:r>
              <a:rPr lang="de-DE" sz="2600" b="1" i="1" dirty="0">
                <a:effectLst>
                  <a:outerShdw blurRad="38100" dist="38100" dir="2700000" algn="tl">
                    <a:srgbClr val="000000">
                      <a:alpha val="43137"/>
                    </a:srgbClr>
                  </a:outerShdw>
                </a:effectLst>
              </a:rPr>
              <a:t>gegen und Ares = Mars. Antares ist also der Gegenspieler von Mars und leicht mit ihm zu verwechseln.</a:t>
            </a:r>
          </a:p>
          <a:p>
            <a:endParaRPr lang="de-DE"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975409"/>
            <a:ext cx="1798891"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Bildergebnis für skorpion stern anta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6" name="AutoShape 7" descr="Bildergebnis für skorpion stern anta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7" name="AutoShape 9" descr="Bildergebnis für skorpion stern anta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301209"/>
            <a:ext cx="1782300" cy="148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descr="Bildergebnis für mars am abendhimmel&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6412" y="5301209"/>
            <a:ext cx="2374460" cy="14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540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Bildschirmpräsentation (4:3)</PresentationFormat>
  <Paragraphs>80</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Larissa</vt:lpstr>
      <vt:lpstr>PowerPoint-Präsentation</vt:lpstr>
      <vt:lpstr>PowerPoint-Präsentation</vt:lpstr>
      <vt:lpstr>Hauptbestandteile</vt:lpstr>
      <vt:lpstr>Die Umlaufbahn &amp; Das Sonnensystem</vt:lpstr>
      <vt:lpstr>Phoenix</vt:lpstr>
      <vt:lpstr>PowerPoint-Präsentation</vt:lpstr>
      <vt:lpstr>Weitere Informationen</vt:lpstr>
      <vt:lpstr>Der Mars wird leicht verwechselt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dc:title>
  <dc:creator>Hannah Dornieden</dc:creator>
  <cp:lastModifiedBy>Jens-Thomas Meyer</cp:lastModifiedBy>
  <cp:revision>31</cp:revision>
  <dcterms:created xsi:type="dcterms:W3CDTF">2019-12-04T13:12:24Z</dcterms:created>
  <dcterms:modified xsi:type="dcterms:W3CDTF">2020-02-12T13:59:09Z</dcterms:modified>
</cp:coreProperties>
</file>